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14"/>
    <p:restoredTop sz="94555"/>
  </p:normalViewPr>
  <p:slideViewPr>
    <p:cSldViewPr snapToGrid="0" snapToObjects="1">
      <p:cViewPr varScale="1">
        <p:scale>
          <a:sx n="62" d="100"/>
          <a:sy n="62" d="100"/>
        </p:scale>
        <p:origin x="1152" y="24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782925" y="3226831"/>
            <a:ext cx="7822654"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2nd December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58663" y="1309202"/>
            <a:ext cx="270106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swerve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34635" y="67709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Harit had to </a:t>
            </a:r>
            <a:r>
              <a:rPr lang="en-GB" b="1" dirty="0"/>
              <a:t>swerve</a:t>
            </a:r>
            <a:r>
              <a:rPr lang="en-GB" dirty="0"/>
              <a:t> to avoid bumping into the desk. </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swerve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42711085"/>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skid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curve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veer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5" name="Picture 4">
            <a:extLst>
              <a:ext uri="{FF2B5EF4-FFF2-40B4-BE49-F238E27FC236}">
                <a16:creationId xmlns:a16="http://schemas.microsoft.com/office/drawing/2014/main" id="{7ED0C771-6B7D-5B4E-7175-C57E386F87B1}"/>
              </a:ext>
            </a:extLst>
          </p:cNvPr>
          <p:cNvPicPr>
            <a:picLocks noChangeAspect="1"/>
          </p:cNvPicPr>
          <p:nvPr/>
        </p:nvPicPr>
        <p:blipFill>
          <a:blip r:embed="rId4"/>
          <a:stretch>
            <a:fillRect/>
          </a:stretch>
        </p:blipFill>
        <p:spPr>
          <a:xfrm>
            <a:off x="8359723" y="3067913"/>
            <a:ext cx="3251200" cy="3251200"/>
          </a:xfrm>
          <a:prstGeom prst="rect">
            <a:avLst/>
          </a:prstGeom>
        </p:spPr>
      </p:pic>
      <p:sp>
        <p:nvSpPr>
          <p:cNvPr id="3" name="TextBox 2">
            <a:extLst>
              <a:ext uri="{FF2B5EF4-FFF2-40B4-BE49-F238E27FC236}">
                <a16:creationId xmlns:a16="http://schemas.microsoft.com/office/drawing/2014/main" id="{5C2E5ED2-7DB8-463A-E2E7-326B98C541D9}"/>
              </a:ext>
            </a:extLst>
          </p:cNvPr>
          <p:cNvSpPr txBox="1"/>
          <p:nvPr/>
        </p:nvSpPr>
        <p:spPr>
          <a:xfrm>
            <a:off x="611411" y="4019005"/>
            <a:ext cx="6801538"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a vehicle or other moving thing swerves or you swerve it, it suddenly changes direction, often in order to avoid hitting something.</a:t>
            </a:r>
          </a:p>
        </p:txBody>
      </p:sp>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5865" y="1304757"/>
            <a:ext cx="268823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sudden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7520" y="4322611"/>
            <a:ext cx="6375732"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Sudden means happening quickly and unexpectedly.</a:t>
            </a:r>
          </a:p>
        </p:txBody>
      </p:sp>
      <p:sp>
        <p:nvSpPr>
          <p:cNvPr id="155" name="The was a tear in Freddie’s new school jumper."/>
          <p:cNvSpPr txBox="1"/>
          <p:nvPr/>
        </p:nvSpPr>
        <p:spPr>
          <a:xfrm>
            <a:off x="58004" y="652179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Lim made a </a:t>
            </a:r>
            <a:r>
              <a:rPr lang="en-GB" b="1" dirty="0"/>
              <a:t>sudden</a:t>
            </a:r>
            <a:r>
              <a:rPr lang="en-GB" dirty="0"/>
              <a:t> announcement about the quiz.</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sud</a:t>
            </a:r>
            <a:r>
              <a:rPr lang="en-GB" dirty="0">
                <a:latin typeface="Gill Sans MT" panose="020B0502020104020203" pitchFamily="34" charset="77"/>
              </a:rPr>
              <a:t>-den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80718711"/>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abrupt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delayed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hasty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gradual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decision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1239BAF5-0E73-7B7B-A303-0FF5C915A9A7}"/>
              </a:ext>
            </a:extLst>
          </p:cNvPr>
          <p:cNvPicPr>
            <a:picLocks noChangeAspect="1"/>
          </p:cNvPicPr>
          <p:nvPr/>
        </p:nvPicPr>
        <p:blipFill>
          <a:blip r:embed="rId4"/>
          <a:stretch>
            <a:fillRect/>
          </a:stretch>
        </p:blipFill>
        <p:spPr>
          <a:xfrm>
            <a:off x="8451283" y="2902227"/>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35770" y="1309202"/>
            <a:ext cx="234679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prefer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921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prefer</a:t>
            </a:r>
            <a:r>
              <a:rPr lang="en-GB" dirty="0"/>
              <a:t> working in groups rather than alone.</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pre-fer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33585049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dislike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strongly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ence</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201748"/>
            <a:ext cx="7799909"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prefer someone or something, you like that person or thing better than another, and so you are more likely to choose them if there is a choice.</a:t>
            </a:r>
          </a:p>
        </p:txBody>
      </p:sp>
      <p:pic>
        <p:nvPicPr>
          <p:cNvPr id="2" name="Picture 1">
            <a:extLst>
              <a:ext uri="{FF2B5EF4-FFF2-40B4-BE49-F238E27FC236}">
                <a16:creationId xmlns:a16="http://schemas.microsoft.com/office/drawing/2014/main" id="{A036B129-F4E6-D801-F346-781BE5DFE91A}"/>
              </a:ext>
            </a:extLst>
          </p:cNvPr>
          <p:cNvPicPr>
            <a:picLocks noChangeAspect="1"/>
          </p:cNvPicPr>
          <p:nvPr/>
        </p:nvPicPr>
        <p:blipFill>
          <a:blip r:embed="rId4"/>
          <a:stretch>
            <a:fillRect/>
          </a:stretch>
        </p:blipFill>
        <p:spPr>
          <a:xfrm>
            <a:off x="8765049" y="2913123"/>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3341" y="1309202"/>
            <a:ext cx="197169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smug</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Jill was </a:t>
            </a:r>
            <a:r>
              <a:rPr lang="en-GB" b="1" dirty="0"/>
              <a:t>smug</a:t>
            </a:r>
            <a:r>
              <a:rPr lang="en-GB" dirty="0"/>
              <a:t> after answering all the questions correctly.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smug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85551501"/>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pompous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egotistical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modest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3857807"/>
            <a:ext cx="718411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say that someone is smug, you are criticising the fact they seem very pleased with how good, clever, or lucky they are.</a:t>
            </a:r>
          </a:p>
        </p:txBody>
      </p:sp>
      <p:pic>
        <p:nvPicPr>
          <p:cNvPr id="4" name="Picture 3">
            <a:extLst>
              <a:ext uri="{FF2B5EF4-FFF2-40B4-BE49-F238E27FC236}">
                <a16:creationId xmlns:a16="http://schemas.microsoft.com/office/drawing/2014/main" id="{B7ADE9E8-6478-D367-1CA9-4A33F02EB804}"/>
              </a:ext>
            </a:extLst>
          </p:cNvPr>
          <p:cNvPicPr>
            <a:picLocks noChangeAspect="1"/>
          </p:cNvPicPr>
          <p:nvPr/>
        </p:nvPicPr>
        <p:blipFill>
          <a:blip r:embed="rId4"/>
          <a:stretch>
            <a:fillRect/>
          </a:stretch>
        </p:blipFill>
        <p:spPr>
          <a:xfrm>
            <a:off x="8569627" y="26889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9206" y="1339979"/>
            <a:ext cx="237404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obsess</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39073" y="3957748"/>
            <a:ext cx="7238052" cy="25648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something obsesses you or if you obsess about something, you keep thinking about it and find it difficult to think about anything else.</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Ken </a:t>
            </a:r>
            <a:r>
              <a:rPr lang="en-GB" b="1" dirty="0"/>
              <a:t>obsessed</a:t>
            </a:r>
            <a:r>
              <a:rPr lang="en-GB" dirty="0"/>
              <a:t> over getting good results.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ob</a:t>
            </a:r>
            <a:r>
              <a:rPr lang="en-GB" dirty="0">
                <a:latin typeface="Gill Sans MT" panose="020B0502020104020203" pitchFamily="34" charset="77"/>
              </a:rPr>
              <a:t>-sess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511490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engross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patiently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haunt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err="1">
                          <a:latin typeface="Gill Sans MT" panose="020B0502020104020203" pitchFamily="34" charset="77"/>
                        </a:rPr>
                        <a:t>abcess</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13995B9C-BC33-C1F5-69E7-E82D46A36DCC}"/>
              </a:ext>
            </a:extLst>
          </p:cNvPr>
          <p:cNvPicPr>
            <a:picLocks noChangeAspect="1"/>
          </p:cNvPicPr>
          <p:nvPr/>
        </p:nvPicPr>
        <p:blipFill>
          <a:blip r:embed="rId4"/>
          <a:stretch>
            <a:fillRect/>
          </a:stretch>
        </p:blipFill>
        <p:spPr>
          <a:xfrm>
            <a:off x="8658476" y="2716088"/>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4013767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smash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tunnel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snore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upset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6414637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swerve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smug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prefer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obsess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22463947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smash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tunnel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upset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visit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722663656"/>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 long passage which has been made under the ground, usually through a hill or under the sea.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something or if it ***, it breaks into many pieces.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you go to see them and spend time with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are ***, you are unhappy or disappointed because something unpleasant has happened to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When someone who is asleep ***, they make a loud noise each time they breathe.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3" name="Picture 2">
            <a:extLst>
              <a:ext uri="{FF2B5EF4-FFF2-40B4-BE49-F238E27FC236}">
                <a16:creationId xmlns:a16="http://schemas.microsoft.com/office/drawing/2014/main" id="{BF34037F-F64A-A03F-669C-239EDADA24FD}"/>
              </a:ext>
            </a:extLst>
          </p:cNvPr>
          <p:cNvPicPr>
            <a:picLocks noChangeAspect="1"/>
          </p:cNvPicPr>
          <p:nvPr/>
        </p:nvPicPr>
        <p:blipFill>
          <a:blip r:embed="rId5"/>
          <a:stretch>
            <a:fillRect/>
          </a:stretch>
        </p:blipFill>
        <p:spPr>
          <a:xfrm>
            <a:off x="11030524" y="4051366"/>
            <a:ext cx="825434" cy="825434"/>
          </a:xfrm>
          <a:prstGeom prst="rect">
            <a:avLst/>
          </a:prstGeom>
        </p:spPr>
      </p:pic>
      <p:pic>
        <p:nvPicPr>
          <p:cNvPr id="5" name="Picture 4">
            <a:extLst>
              <a:ext uri="{FF2B5EF4-FFF2-40B4-BE49-F238E27FC236}">
                <a16:creationId xmlns:a16="http://schemas.microsoft.com/office/drawing/2014/main" id="{C1CF8EE2-59AE-B21D-AB42-7C3AF1FF724F}"/>
              </a:ext>
            </a:extLst>
          </p:cNvPr>
          <p:cNvPicPr>
            <a:picLocks noChangeAspect="1"/>
          </p:cNvPicPr>
          <p:nvPr/>
        </p:nvPicPr>
        <p:blipFill>
          <a:blip r:embed="rId6"/>
          <a:stretch>
            <a:fillRect/>
          </a:stretch>
        </p:blipFill>
        <p:spPr>
          <a:xfrm>
            <a:off x="11019247" y="8075464"/>
            <a:ext cx="743690" cy="743690"/>
          </a:xfrm>
          <a:prstGeom prst="rect">
            <a:avLst/>
          </a:prstGeom>
        </p:spPr>
      </p:pic>
      <p:pic>
        <p:nvPicPr>
          <p:cNvPr id="6" name="Picture 5">
            <a:extLst>
              <a:ext uri="{FF2B5EF4-FFF2-40B4-BE49-F238E27FC236}">
                <a16:creationId xmlns:a16="http://schemas.microsoft.com/office/drawing/2014/main" id="{119B832B-9694-7B83-7751-BD89BDCE1559}"/>
              </a:ext>
            </a:extLst>
          </p:cNvPr>
          <p:cNvPicPr>
            <a:picLocks noChangeAspect="1"/>
          </p:cNvPicPr>
          <p:nvPr/>
        </p:nvPicPr>
        <p:blipFill>
          <a:blip r:embed="rId7"/>
          <a:stretch>
            <a:fillRect/>
          </a:stretch>
        </p:blipFill>
        <p:spPr>
          <a:xfrm>
            <a:off x="11070659" y="2905555"/>
            <a:ext cx="743690" cy="743690"/>
          </a:xfrm>
          <a:prstGeom prst="rect">
            <a:avLst/>
          </a:prstGeom>
        </p:spPr>
      </p:pic>
      <p:pic>
        <p:nvPicPr>
          <p:cNvPr id="7" name="Picture 6">
            <a:extLst>
              <a:ext uri="{FF2B5EF4-FFF2-40B4-BE49-F238E27FC236}">
                <a16:creationId xmlns:a16="http://schemas.microsoft.com/office/drawing/2014/main" id="{E3F4F3F1-3EEB-6E90-E4AA-98552A92DF35}"/>
              </a:ext>
            </a:extLst>
          </p:cNvPr>
          <p:cNvPicPr>
            <a:picLocks noChangeAspect="1"/>
          </p:cNvPicPr>
          <p:nvPr/>
        </p:nvPicPr>
        <p:blipFill>
          <a:blip r:embed="rId8"/>
          <a:stretch>
            <a:fillRect/>
          </a:stretch>
        </p:blipFill>
        <p:spPr>
          <a:xfrm>
            <a:off x="11030524" y="6679542"/>
            <a:ext cx="861381" cy="861381"/>
          </a:xfrm>
          <a:prstGeom prst="rect">
            <a:avLst/>
          </a:prstGeom>
        </p:spPr>
      </p:pic>
      <p:pic>
        <p:nvPicPr>
          <p:cNvPr id="8" name="Picture 7">
            <a:extLst>
              <a:ext uri="{FF2B5EF4-FFF2-40B4-BE49-F238E27FC236}">
                <a16:creationId xmlns:a16="http://schemas.microsoft.com/office/drawing/2014/main" id="{88BF6619-2C0D-4B1D-9743-D13D4291003E}"/>
              </a:ext>
            </a:extLst>
          </p:cNvPr>
          <p:cNvPicPr>
            <a:picLocks noChangeAspect="1"/>
          </p:cNvPicPr>
          <p:nvPr/>
        </p:nvPicPr>
        <p:blipFill>
          <a:blip r:embed="rId9"/>
          <a:stretch>
            <a:fillRect/>
          </a:stretch>
        </p:blipFill>
        <p:spPr>
          <a:xfrm>
            <a:off x="11025317" y="5411341"/>
            <a:ext cx="866588" cy="866588"/>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90186300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swerve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sudden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prefer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smug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obsess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157909746"/>
              </p:ext>
            </p:extLst>
          </p:nvPr>
        </p:nvGraphicFramePr>
        <p:xfrm>
          <a:off x="5307795" y="1251704"/>
          <a:ext cx="4826233" cy="80561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 means happening quickly and unexpectedly.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or something, you like that person or thing better than another, and so you are more likely to choose them if there is a choice.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say that someone is ***, you are criticising the fact they seem very pleased with how good, clever, or lucky they 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something *** you or if you *** about something, you keep thinking about it and find it difficult to think about anything else.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 vehicle or other moving thing *** or 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it, it suddenly changes direction, often in order to avoid hitting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E1EC6F71-DA1C-48B7-E8AA-C28A8B018FFB}"/>
              </a:ext>
            </a:extLst>
          </p:cNvPr>
          <p:cNvPicPr>
            <a:picLocks noChangeAspect="1"/>
          </p:cNvPicPr>
          <p:nvPr/>
        </p:nvPicPr>
        <p:blipFill>
          <a:blip r:embed="rId5"/>
          <a:stretch>
            <a:fillRect/>
          </a:stretch>
        </p:blipFill>
        <p:spPr>
          <a:xfrm>
            <a:off x="11067708" y="8504517"/>
            <a:ext cx="884518" cy="884518"/>
          </a:xfrm>
          <a:prstGeom prst="rect">
            <a:avLst/>
          </a:prstGeom>
        </p:spPr>
      </p:pic>
      <p:pic>
        <p:nvPicPr>
          <p:cNvPr id="5" name="Picture 4">
            <a:extLst>
              <a:ext uri="{FF2B5EF4-FFF2-40B4-BE49-F238E27FC236}">
                <a16:creationId xmlns:a16="http://schemas.microsoft.com/office/drawing/2014/main" id="{4574B5D7-743A-D968-9006-C922C43BA55C}"/>
              </a:ext>
            </a:extLst>
          </p:cNvPr>
          <p:cNvPicPr>
            <a:picLocks noChangeAspect="1"/>
          </p:cNvPicPr>
          <p:nvPr/>
        </p:nvPicPr>
        <p:blipFill>
          <a:blip r:embed="rId6"/>
          <a:stretch>
            <a:fillRect/>
          </a:stretch>
        </p:blipFill>
        <p:spPr>
          <a:xfrm>
            <a:off x="11131621" y="2931068"/>
            <a:ext cx="757280" cy="757280"/>
          </a:xfrm>
          <a:prstGeom prst="rect">
            <a:avLst/>
          </a:prstGeom>
        </p:spPr>
      </p:pic>
      <p:pic>
        <p:nvPicPr>
          <p:cNvPr id="6" name="Picture 5">
            <a:extLst>
              <a:ext uri="{FF2B5EF4-FFF2-40B4-BE49-F238E27FC236}">
                <a16:creationId xmlns:a16="http://schemas.microsoft.com/office/drawing/2014/main" id="{1893BEFE-C140-00E8-67E1-5199561BF9F3}"/>
              </a:ext>
            </a:extLst>
          </p:cNvPr>
          <p:cNvPicPr>
            <a:picLocks noChangeAspect="1"/>
          </p:cNvPicPr>
          <p:nvPr/>
        </p:nvPicPr>
        <p:blipFill>
          <a:blip r:embed="rId7"/>
          <a:stretch>
            <a:fillRect/>
          </a:stretch>
        </p:blipFill>
        <p:spPr>
          <a:xfrm>
            <a:off x="11126792" y="4290680"/>
            <a:ext cx="757280" cy="757280"/>
          </a:xfrm>
          <a:prstGeom prst="rect">
            <a:avLst/>
          </a:prstGeom>
        </p:spPr>
      </p:pic>
      <p:pic>
        <p:nvPicPr>
          <p:cNvPr id="7" name="Picture 6">
            <a:extLst>
              <a:ext uri="{FF2B5EF4-FFF2-40B4-BE49-F238E27FC236}">
                <a16:creationId xmlns:a16="http://schemas.microsoft.com/office/drawing/2014/main" id="{11A16E16-70A8-5B14-DF04-6A700220531F}"/>
              </a:ext>
            </a:extLst>
          </p:cNvPr>
          <p:cNvPicPr>
            <a:picLocks noChangeAspect="1"/>
          </p:cNvPicPr>
          <p:nvPr/>
        </p:nvPicPr>
        <p:blipFill>
          <a:blip r:embed="rId8"/>
          <a:stretch>
            <a:fillRect/>
          </a:stretch>
        </p:blipFill>
        <p:spPr>
          <a:xfrm>
            <a:off x="11096044" y="5655865"/>
            <a:ext cx="818776" cy="818776"/>
          </a:xfrm>
          <a:prstGeom prst="rect">
            <a:avLst/>
          </a:prstGeom>
        </p:spPr>
      </p:pic>
      <p:pic>
        <p:nvPicPr>
          <p:cNvPr id="10" name="Picture 9">
            <a:extLst>
              <a:ext uri="{FF2B5EF4-FFF2-40B4-BE49-F238E27FC236}">
                <a16:creationId xmlns:a16="http://schemas.microsoft.com/office/drawing/2014/main" id="{64B05E85-833E-235E-9DC0-60BC55E38B07}"/>
              </a:ext>
            </a:extLst>
          </p:cNvPr>
          <p:cNvPicPr>
            <a:picLocks noChangeAspect="1"/>
          </p:cNvPicPr>
          <p:nvPr/>
        </p:nvPicPr>
        <p:blipFill>
          <a:blip r:embed="rId9"/>
          <a:stretch>
            <a:fillRect/>
          </a:stretch>
        </p:blipFill>
        <p:spPr>
          <a:xfrm>
            <a:off x="11021823" y="6956229"/>
            <a:ext cx="884518" cy="884518"/>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32035" y="4013709"/>
            <a:ext cx="173925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snore</a:t>
            </a:r>
            <a:endParaRPr dirty="0">
              <a:latin typeface="Gill Sans MT" panose="020B0502020104020203" pitchFamily="34" charset="77"/>
            </a:endParaRPr>
          </a:p>
        </p:txBody>
      </p:sp>
      <p:sp>
        <p:nvSpPr>
          <p:cNvPr id="135" name="spare"/>
          <p:cNvSpPr txBox="1"/>
          <p:nvPr/>
        </p:nvSpPr>
        <p:spPr>
          <a:xfrm>
            <a:off x="2914215" y="4850305"/>
            <a:ext cx="19749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tunnel</a:t>
            </a:r>
            <a:endParaRPr b="1" dirty="0">
              <a:latin typeface="Gill Sans MT" panose="020B0502020104020203" pitchFamily="34" charset="77"/>
              <a:sym typeface="American Typewriter"/>
            </a:endParaRPr>
          </a:p>
        </p:txBody>
      </p:sp>
      <p:sp>
        <p:nvSpPr>
          <p:cNvPr id="136" name="chipped"/>
          <p:cNvSpPr txBox="1"/>
          <p:nvPr/>
        </p:nvSpPr>
        <p:spPr>
          <a:xfrm>
            <a:off x="3048868" y="5704544"/>
            <a:ext cx="170559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upset</a:t>
            </a:r>
            <a:endParaRPr dirty="0">
              <a:latin typeface="Gill Sans MT" panose="020B0502020104020203" pitchFamily="34" charset="77"/>
            </a:endParaRPr>
          </a:p>
        </p:txBody>
      </p:sp>
      <p:sp>
        <p:nvSpPr>
          <p:cNvPr id="137" name="lift"/>
          <p:cNvSpPr txBox="1"/>
          <p:nvPr/>
        </p:nvSpPr>
        <p:spPr>
          <a:xfrm>
            <a:off x="3156271" y="6639612"/>
            <a:ext cx="12856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visit</a:t>
            </a:r>
            <a:endParaRPr dirty="0">
              <a:latin typeface="Gill Sans MT" panose="020B0502020104020203" pitchFamily="34" charset="77"/>
            </a:endParaRPr>
          </a:p>
        </p:txBody>
      </p:sp>
      <p:sp>
        <p:nvSpPr>
          <p:cNvPr id="138" name="mutter"/>
          <p:cNvSpPr txBox="1"/>
          <p:nvPr/>
        </p:nvSpPr>
        <p:spPr>
          <a:xfrm>
            <a:off x="8102839" y="3961291"/>
            <a:ext cx="2184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sudden</a:t>
            </a:r>
            <a:endParaRPr b="1" dirty="0">
              <a:latin typeface="Gill Sans MT" panose="020B0502020104020203" pitchFamily="34" charset="77"/>
              <a:sym typeface="American Typewriter"/>
            </a:endParaRPr>
          </a:p>
        </p:txBody>
      </p:sp>
      <p:sp>
        <p:nvSpPr>
          <p:cNvPr id="139" name="unveil"/>
          <p:cNvSpPr txBox="1"/>
          <p:nvPr/>
        </p:nvSpPr>
        <p:spPr>
          <a:xfrm>
            <a:off x="8363838" y="5755144"/>
            <a:ext cx="16799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smug</a:t>
            </a:r>
            <a:endParaRPr dirty="0">
              <a:latin typeface="Gill Sans MT" panose="020B0502020104020203" pitchFamily="34" charset="77"/>
              <a:sym typeface="American Typewriter"/>
            </a:endParaRPr>
          </a:p>
        </p:txBody>
      </p:sp>
      <p:sp>
        <p:nvSpPr>
          <p:cNvPr id="140" name="tolerate"/>
          <p:cNvSpPr txBox="1"/>
          <p:nvPr/>
        </p:nvSpPr>
        <p:spPr>
          <a:xfrm>
            <a:off x="8222914" y="3086166"/>
            <a:ext cx="21560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swerve</a:t>
            </a:r>
            <a:endParaRPr dirty="0">
              <a:latin typeface="Gill Sans MT" panose="020B0502020104020203" pitchFamily="34" charset="77"/>
            </a:endParaRPr>
          </a:p>
        </p:txBody>
      </p:sp>
      <p:sp>
        <p:nvSpPr>
          <p:cNvPr id="141" name="fixation"/>
          <p:cNvSpPr txBox="1"/>
          <p:nvPr/>
        </p:nvSpPr>
        <p:spPr>
          <a:xfrm>
            <a:off x="8237491" y="4850306"/>
            <a:ext cx="191558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prefer</a:t>
            </a:r>
            <a:endParaRPr dirty="0">
              <a:latin typeface="Gill Sans MT" panose="020B0502020104020203" pitchFamily="34" charset="77"/>
            </a:endParaRPr>
          </a:p>
        </p:txBody>
      </p:sp>
      <p:sp>
        <p:nvSpPr>
          <p:cNvPr id="142" name="rustle"/>
          <p:cNvSpPr txBox="1"/>
          <p:nvPr/>
        </p:nvSpPr>
        <p:spPr>
          <a:xfrm>
            <a:off x="8219924" y="6620562"/>
            <a:ext cx="19925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obsess</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smash</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84929" y="218267"/>
            <a:ext cx="766556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smash</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027976"/>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snore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8B7AB7B4-8D5F-E972-8250-1E8D1B2A8364}"/>
              </a:ext>
            </a:extLst>
          </p:cNvPr>
          <p:cNvPicPr>
            <a:picLocks noChangeAspect="1"/>
          </p:cNvPicPr>
          <p:nvPr/>
        </p:nvPicPr>
        <p:blipFill>
          <a:blip r:embed="rId4"/>
          <a:stretch>
            <a:fillRect/>
          </a:stretch>
        </p:blipFill>
        <p:spPr>
          <a:xfrm>
            <a:off x="9055516" y="602862"/>
            <a:ext cx="3251200" cy="3251200"/>
          </a:xfrm>
          <a:prstGeom prst="rect">
            <a:avLst/>
          </a:prstGeom>
        </p:spPr>
      </p:pic>
      <p:pic>
        <p:nvPicPr>
          <p:cNvPr id="4" name="Picture 3">
            <a:extLst>
              <a:ext uri="{FF2B5EF4-FFF2-40B4-BE49-F238E27FC236}">
                <a16:creationId xmlns:a16="http://schemas.microsoft.com/office/drawing/2014/main" id="{B88342E8-F664-9FE6-3C08-B714134BF30A}"/>
              </a:ext>
            </a:extLst>
          </p:cNvPr>
          <p:cNvPicPr>
            <a:picLocks noChangeAspect="1"/>
          </p:cNvPicPr>
          <p:nvPr/>
        </p:nvPicPr>
        <p:blipFill>
          <a:blip r:embed="rId5"/>
          <a:stretch>
            <a:fillRect/>
          </a:stretch>
        </p:blipFill>
        <p:spPr>
          <a:xfrm>
            <a:off x="852918"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24073" y="258417"/>
            <a:ext cx="7861126"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tunnel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4680062"/>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upset</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D090EB8A-AF50-A863-B196-DE29D9D2FC6A}"/>
              </a:ext>
            </a:extLst>
          </p:cNvPr>
          <p:cNvPicPr>
            <a:picLocks noChangeAspect="1"/>
          </p:cNvPicPr>
          <p:nvPr/>
        </p:nvPicPr>
        <p:blipFill>
          <a:blip r:embed="rId4"/>
          <a:stretch>
            <a:fillRect/>
          </a:stretch>
        </p:blipFill>
        <p:spPr>
          <a:xfrm>
            <a:off x="8965690" y="523078"/>
            <a:ext cx="3251200" cy="3251200"/>
          </a:xfrm>
          <a:prstGeom prst="rect">
            <a:avLst/>
          </a:prstGeom>
        </p:spPr>
      </p:pic>
      <p:pic>
        <p:nvPicPr>
          <p:cNvPr id="4" name="Picture 3">
            <a:extLst>
              <a:ext uri="{FF2B5EF4-FFF2-40B4-BE49-F238E27FC236}">
                <a16:creationId xmlns:a16="http://schemas.microsoft.com/office/drawing/2014/main" id="{537D302E-4199-F983-A710-86B596F3ABCC}"/>
              </a:ext>
            </a:extLst>
          </p:cNvPr>
          <p:cNvPicPr>
            <a:picLocks noChangeAspect="1"/>
          </p:cNvPicPr>
          <p:nvPr/>
        </p:nvPicPr>
        <p:blipFill>
          <a:blip r:embed="rId5"/>
          <a:stretch>
            <a:fillRect/>
          </a:stretch>
        </p:blipFill>
        <p:spPr>
          <a:xfrm>
            <a:off x="905237"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147737" y="167367"/>
            <a:ext cx="4988545"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visit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517059"/>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swerve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52653FCC-5480-38E1-DEA0-2387CEF7D6E7}"/>
              </a:ext>
            </a:extLst>
          </p:cNvPr>
          <p:cNvPicPr>
            <a:picLocks noChangeAspect="1"/>
          </p:cNvPicPr>
          <p:nvPr/>
        </p:nvPicPr>
        <p:blipFill>
          <a:blip r:embed="rId4"/>
          <a:stretch>
            <a:fillRect/>
          </a:stretch>
        </p:blipFill>
        <p:spPr>
          <a:xfrm>
            <a:off x="8466167" y="662308"/>
            <a:ext cx="3251200" cy="3251200"/>
          </a:xfrm>
          <a:prstGeom prst="rect">
            <a:avLst/>
          </a:prstGeom>
        </p:spPr>
      </p:pic>
      <p:pic>
        <p:nvPicPr>
          <p:cNvPr id="4" name="Picture 3">
            <a:extLst>
              <a:ext uri="{FF2B5EF4-FFF2-40B4-BE49-F238E27FC236}">
                <a16:creationId xmlns:a16="http://schemas.microsoft.com/office/drawing/2014/main" id="{8AB728C3-AC9A-7B6A-DD07-2C6F04DB33EE}"/>
              </a:ext>
            </a:extLst>
          </p:cNvPr>
          <p:cNvPicPr>
            <a:picLocks noChangeAspect="1"/>
          </p:cNvPicPr>
          <p:nvPr/>
        </p:nvPicPr>
        <p:blipFill>
          <a:blip r:embed="rId5"/>
          <a:stretch>
            <a:fillRect/>
          </a:stretch>
        </p:blipFill>
        <p:spPr>
          <a:xfrm>
            <a:off x="522137" y="586863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8527" y="505006"/>
            <a:ext cx="746358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sudden</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1071" y="5066087"/>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prefer</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1E80DED1-F9C8-F9F2-F1CF-6F481A7C24AC}"/>
              </a:ext>
            </a:extLst>
          </p:cNvPr>
          <p:cNvPicPr>
            <a:picLocks noChangeAspect="1"/>
          </p:cNvPicPr>
          <p:nvPr/>
        </p:nvPicPr>
        <p:blipFill>
          <a:blip r:embed="rId4"/>
          <a:stretch>
            <a:fillRect/>
          </a:stretch>
        </p:blipFill>
        <p:spPr>
          <a:xfrm>
            <a:off x="9232950" y="685828"/>
            <a:ext cx="3251200" cy="3251200"/>
          </a:xfrm>
          <a:prstGeom prst="rect">
            <a:avLst/>
          </a:prstGeom>
        </p:spPr>
      </p:pic>
      <p:pic>
        <p:nvPicPr>
          <p:cNvPr id="4" name="Picture 3">
            <a:extLst>
              <a:ext uri="{FF2B5EF4-FFF2-40B4-BE49-F238E27FC236}">
                <a16:creationId xmlns:a16="http://schemas.microsoft.com/office/drawing/2014/main" id="{19223C34-40ED-8707-165D-686F995C717F}"/>
              </a:ext>
            </a:extLst>
          </p:cNvPr>
          <p:cNvPicPr>
            <a:picLocks noChangeAspect="1"/>
          </p:cNvPicPr>
          <p:nvPr/>
        </p:nvPicPr>
        <p:blipFill>
          <a:blip r:embed="rId5"/>
          <a:stretch>
            <a:fillRect/>
          </a:stretch>
        </p:blipFill>
        <p:spPr>
          <a:xfrm>
            <a:off x="682708" y="5725563"/>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70766" y="5557"/>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smug</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37210" y="5460936"/>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obsess</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88665F5E-587F-B8AA-C54B-F39FC5BDFCD9}"/>
              </a:ext>
            </a:extLst>
          </p:cNvPr>
          <p:cNvPicPr>
            <a:picLocks noChangeAspect="1"/>
          </p:cNvPicPr>
          <p:nvPr/>
        </p:nvPicPr>
        <p:blipFill>
          <a:blip r:embed="rId4"/>
          <a:stretch>
            <a:fillRect/>
          </a:stretch>
        </p:blipFill>
        <p:spPr>
          <a:xfrm>
            <a:off x="8772189" y="680401"/>
            <a:ext cx="3251200" cy="3251200"/>
          </a:xfrm>
          <a:prstGeom prst="rect">
            <a:avLst/>
          </a:prstGeom>
        </p:spPr>
      </p:pic>
      <p:pic>
        <p:nvPicPr>
          <p:cNvPr id="5" name="Picture 4">
            <a:extLst>
              <a:ext uri="{FF2B5EF4-FFF2-40B4-BE49-F238E27FC236}">
                <a16:creationId xmlns:a16="http://schemas.microsoft.com/office/drawing/2014/main" id="{AD14E35D-29B0-0F8E-A4E4-15F8CBE2D535}"/>
              </a:ext>
            </a:extLst>
          </p:cNvPr>
          <p:cNvPicPr>
            <a:picLocks noChangeAspect="1"/>
          </p:cNvPicPr>
          <p:nvPr/>
        </p:nvPicPr>
        <p:blipFill>
          <a:blip r:embed="rId5"/>
          <a:stretch>
            <a:fillRect/>
          </a:stretch>
        </p:blipFill>
        <p:spPr>
          <a:xfrm>
            <a:off x="479721" y="572108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51356" y="473186"/>
            <a:ext cx="853118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smash</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144950"/>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snore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301D1AF-F569-D7FA-185B-77ECE8C4FBB8}"/>
              </a:ext>
            </a:extLst>
          </p:cNvPr>
          <p:cNvPicPr>
            <a:picLocks noChangeAspect="1"/>
          </p:cNvPicPr>
          <p:nvPr/>
        </p:nvPicPr>
        <p:blipFill>
          <a:blip r:embed="rId4"/>
          <a:stretch>
            <a:fillRect/>
          </a:stretch>
        </p:blipFill>
        <p:spPr>
          <a:xfrm>
            <a:off x="9233647" y="602862"/>
            <a:ext cx="3251200" cy="3251200"/>
          </a:xfrm>
          <a:prstGeom prst="rect">
            <a:avLst/>
          </a:prstGeom>
        </p:spPr>
      </p:pic>
      <p:pic>
        <p:nvPicPr>
          <p:cNvPr id="4" name="Picture 3">
            <a:extLst>
              <a:ext uri="{FF2B5EF4-FFF2-40B4-BE49-F238E27FC236}">
                <a16:creationId xmlns:a16="http://schemas.microsoft.com/office/drawing/2014/main" id="{7AC9AC95-0539-EFC3-0F91-B72D30477972}"/>
              </a:ext>
            </a:extLst>
          </p:cNvPr>
          <p:cNvPicPr>
            <a:picLocks noChangeAspect="1"/>
          </p:cNvPicPr>
          <p:nvPr/>
        </p:nvPicPr>
        <p:blipFill>
          <a:blip r:embed="rId5"/>
          <a:stretch>
            <a:fillRect/>
          </a:stretch>
        </p:blipFill>
        <p:spPr>
          <a:xfrm>
            <a:off x="851356" y="5816572"/>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0225" y="669079"/>
            <a:ext cx="703718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tunnel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9202" y="4827271"/>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upset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CED3F1C-FFC5-B46A-38FF-B6437D188A41}"/>
              </a:ext>
            </a:extLst>
          </p:cNvPr>
          <p:cNvPicPr>
            <a:picLocks noChangeAspect="1"/>
          </p:cNvPicPr>
          <p:nvPr/>
        </p:nvPicPr>
        <p:blipFill>
          <a:blip r:embed="rId4"/>
          <a:stretch>
            <a:fillRect/>
          </a:stretch>
        </p:blipFill>
        <p:spPr>
          <a:xfrm>
            <a:off x="8857130" y="496916"/>
            <a:ext cx="3251200" cy="3251200"/>
          </a:xfrm>
          <a:prstGeom prst="rect">
            <a:avLst/>
          </a:prstGeom>
        </p:spPr>
      </p:pic>
      <p:pic>
        <p:nvPicPr>
          <p:cNvPr id="4" name="Picture 3">
            <a:extLst>
              <a:ext uri="{FF2B5EF4-FFF2-40B4-BE49-F238E27FC236}">
                <a16:creationId xmlns:a16="http://schemas.microsoft.com/office/drawing/2014/main" id="{06560EA7-2CD7-6F7E-1F8D-7F80D7AFA45C}"/>
              </a:ext>
            </a:extLst>
          </p:cNvPr>
          <p:cNvPicPr>
            <a:picLocks noChangeAspect="1"/>
          </p:cNvPicPr>
          <p:nvPr/>
        </p:nvPicPr>
        <p:blipFill>
          <a:blip r:embed="rId5"/>
          <a:stretch>
            <a:fillRect/>
          </a:stretch>
        </p:blipFill>
        <p:spPr>
          <a:xfrm>
            <a:off x="797505"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365238"/>
            <a:ext cx="525143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visit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482904"/>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swerve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88887AF-2DA8-23CD-E85F-11723C618CCE}"/>
              </a:ext>
            </a:extLst>
          </p:cNvPr>
          <p:cNvPicPr>
            <a:picLocks noChangeAspect="1"/>
          </p:cNvPicPr>
          <p:nvPr/>
        </p:nvPicPr>
        <p:blipFill>
          <a:blip r:embed="rId4"/>
          <a:stretch>
            <a:fillRect/>
          </a:stretch>
        </p:blipFill>
        <p:spPr>
          <a:xfrm>
            <a:off x="8258013" y="602862"/>
            <a:ext cx="3251200" cy="3251200"/>
          </a:xfrm>
          <a:prstGeom prst="rect">
            <a:avLst/>
          </a:prstGeom>
        </p:spPr>
      </p:pic>
      <p:pic>
        <p:nvPicPr>
          <p:cNvPr id="4" name="Picture 3">
            <a:extLst>
              <a:ext uri="{FF2B5EF4-FFF2-40B4-BE49-F238E27FC236}">
                <a16:creationId xmlns:a16="http://schemas.microsoft.com/office/drawing/2014/main" id="{0819B851-4B41-E97F-C27D-08D242D6214D}"/>
              </a:ext>
            </a:extLst>
          </p:cNvPr>
          <p:cNvPicPr>
            <a:picLocks noChangeAspect="1"/>
          </p:cNvPicPr>
          <p:nvPr/>
        </p:nvPicPr>
        <p:blipFill>
          <a:blip r:embed="rId5"/>
          <a:stretch>
            <a:fillRect/>
          </a:stretch>
        </p:blipFill>
        <p:spPr>
          <a:xfrm>
            <a:off x="466903" y="5816572"/>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90126" y="2274766"/>
            <a:ext cx="194123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smash	</a:t>
            </a:r>
            <a:endParaRPr b="1" dirty="0">
              <a:latin typeface="Gill Sans MT" panose="020B0502020104020203" pitchFamily="34" charset="77"/>
              <a:sym typeface="American Typewriter"/>
            </a:endParaRPr>
          </a:p>
        </p:txBody>
      </p:sp>
      <p:sp>
        <p:nvSpPr>
          <p:cNvPr id="134" name="office"/>
          <p:cNvSpPr txBox="1"/>
          <p:nvPr/>
        </p:nvSpPr>
        <p:spPr>
          <a:xfrm>
            <a:off x="5691151" y="3183419"/>
            <a:ext cx="173925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snore</a:t>
            </a:r>
            <a:endParaRPr dirty="0">
              <a:latin typeface="Gill Sans MT" panose="020B0502020104020203" pitchFamily="34" charset="77"/>
            </a:endParaRPr>
          </a:p>
        </p:txBody>
      </p:sp>
      <p:sp>
        <p:nvSpPr>
          <p:cNvPr id="135" name="spare"/>
          <p:cNvSpPr txBox="1"/>
          <p:nvPr/>
        </p:nvSpPr>
        <p:spPr>
          <a:xfrm>
            <a:off x="5573321" y="4033018"/>
            <a:ext cx="19749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tunnel</a:t>
            </a:r>
            <a:endParaRPr b="1" dirty="0">
              <a:latin typeface="Gill Sans MT" panose="020B0502020104020203" pitchFamily="34" charset="77"/>
              <a:sym typeface="American Typewriter"/>
            </a:endParaRPr>
          </a:p>
        </p:txBody>
      </p:sp>
      <p:sp>
        <p:nvSpPr>
          <p:cNvPr id="136" name="chipped"/>
          <p:cNvSpPr txBox="1"/>
          <p:nvPr/>
        </p:nvSpPr>
        <p:spPr>
          <a:xfrm>
            <a:off x="5707979" y="4958818"/>
            <a:ext cx="170559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upset</a:t>
            </a:r>
            <a:endParaRPr dirty="0">
              <a:latin typeface="Gill Sans MT" panose="020B0502020104020203" pitchFamily="34" charset="77"/>
            </a:endParaRPr>
          </a:p>
        </p:txBody>
      </p:sp>
      <p:sp>
        <p:nvSpPr>
          <p:cNvPr id="137" name="lift"/>
          <p:cNvSpPr txBox="1"/>
          <p:nvPr/>
        </p:nvSpPr>
        <p:spPr>
          <a:xfrm>
            <a:off x="5917974" y="5829370"/>
            <a:ext cx="12856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visit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49809" y="732205"/>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sudden</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1071" y="5602583"/>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prefer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896BD3F-8C75-CCBF-D900-597D7E20CE66}"/>
              </a:ext>
            </a:extLst>
          </p:cNvPr>
          <p:cNvPicPr>
            <a:picLocks noChangeAspect="1"/>
          </p:cNvPicPr>
          <p:nvPr/>
        </p:nvPicPr>
        <p:blipFill>
          <a:blip r:embed="rId4"/>
          <a:stretch>
            <a:fillRect/>
          </a:stretch>
        </p:blipFill>
        <p:spPr>
          <a:xfrm>
            <a:off x="9233647" y="577434"/>
            <a:ext cx="3251200" cy="3251200"/>
          </a:xfrm>
          <a:prstGeom prst="rect">
            <a:avLst/>
          </a:prstGeom>
        </p:spPr>
      </p:pic>
      <p:pic>
        <p:nvPicPr>
          <p:cNvPr id="4" name="Picture 3">
            <a:extLst>
              <a:ext uri="{FF2B5EF4-FFF2-40B4-BE49-F238E27FC236}">
                <a16:creationId xmlns:a16="http://schemas.microsoft.com/office/drawing/2014/main" id="{577F419B-B700-4FC9-BD46-221FBC152E86}"/>
              </a:ext>
            </a:extLst>
          </p:cNvPr>
          <p:cNvPicPr>
            <a:picLocks noChangeAspect="1"/>
          </p:cNvPicPr>
          <p:nvPr/>
        </p:nvPicPr>
        <p:blipFill>
          <a:blip r:embed="rId5"/>
          <a:stretch>
            <a:fillRect/>
          </a:stretch>
        </p:blipFill>
        <p:spPr>
          <a:xfrm>
            <a:off x="895013" y="569192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9995" y="42942"/>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smug</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643529"/>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obsess</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5724797-95E9-79A9-D59F-2C88B7798E12}"/>
              </a:ext>
            </a:extLst>
          </p:cNvPr>
          <p:cNvPicPr>
            <a:picLocks noChangeAspect="1"/>
          </p:cNvPicPr>
          <p:nvPr/>
        </p:nvPicPr>
        <p:blipFill>
          <a:blip r:embed="rId4"/>
          <a:stretch>
            <a:fillRect/>
          </a:stretch>
        </p:blipFill>
        <p:spPr>
          <a:xfrm>
            <a:off x="9082152" y="685828"/>
            <a:ext cx="3251200" cy="3251200"/>
          </a:xfrm>
          <a:prstGeom prst="rect">
            <a:avLst/>
          </a:prstGeom>
        </p:spPr>
      </p:pic>
      <p:pic>
        <p:nvPicPr>
          <p:cNvPr id="5" name="Picture 4">
            <a:extLst>
              <a:ext uri="{FF2B5EF4-FFF2-40B4-BE49-F238E27FC236}">
                <a16:creationId xmlns:a16="http://schemas.microsoft.com/office/drawing/2014/main" id="{66ABA647-C0EE-1C37-EE09-D818D0785F53}"/>
              </a:ext>
            </a:extLst>
          </p:cNvPr>
          <p:cNvPicPr>
            <a:picLocks noChangeAspect="1"/>
          </p:cNvPicPr>
          <p:nvPr/>
        </p:nvPicPr>
        <p:blipFill>
          <a:blip r:embed="rId5"/>
          <a:stretch>
            <a:fillRect/>
          </a:stretch>
        </p:blipFill>
        <p:spPr>
          <a:xfrm>
            <a:off x="682708" y="5747964"/>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68381" y="3418118"/>
            <a:ext cx="2184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sudden</a:t>
            </a:r>
            <a:endParaRPr b="1" dirty="0">
              <a:latin typeface="Gill Sans MT" panose="020B0502020104020203" pitchFamily="34" charset="77"/>
              <a:sym typeface="American Typewriter"/>
            </a:endParaRPr>
          </a:p>
        </p:txBody>
      </p:sp>
      <p:sp>
        <p:nvSpPr>
          <p:cNvPr id="140" name="tolerate"/>
          <p:cNvSpPr txBox="1"/>
          <p:nvPr/>
        </p:nvSpPr>
        <p:spPr>
          <a:xfrm>
            <a:off x="5482795" y="2522165"/>
            <a:ext cx="21560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swerve</a:t>
            </a:r>
            <a:endParaRPr dirty="0">
              <a:latin typeface="Gill Sans MT" panose="020B0502020104020203" pitchFamily="34" charset="77"/>
            </a:endParaRPr>
          </a:p>
        </p:txBody>
      </p:sp>
      <p:sp>
        <p:nvSpPr>
          <p:cNvPr id="141" name="fixation"/>
          <p:cNvSpPr txBox="1"/>
          <p:nvPr/>
        </p:nvSpPr>
        <p:spPr>
          <a:xfrm>
            <a:off x="5603033" y="4280417"/>
            <a:ext cx="191558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prefer</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662517" y="5188117"/>
            <a:ext cx="16799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smug</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506244" y="5996646"/>
            <a:ext cx="19925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obsess</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0989" y="1309202"/>
            <a:ext cx="23163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smash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424319"/>
            <a:ext cx="670592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smash something or if it smashes, it breaks into many pieces.</a:t>
            </a:r>
          </a:p>
        </p:txBody>
      </p:sp>
      <p:sp>
        <p:nvSpPr>
          <p:cNvPr id="155" name="The was a tear in Freddie’s new school jumper."/>
          <p:cNvSpPr txBox="1"/>
          <p:nvPr/>
        </p:nvSpPr>
        <p:spPr>
          <a:xfrm>
            <a:off x="5112" y="67152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Neil </a:t>
            </a:r>
            <a:r>
              <a:rPr lang="en-GB" b="1" dirty="0"/>
              <a:t>smashed</a:t>
            </a:r>
            <a:r>
              <a:rPr lang="en-GB" dirty="0"/>
              <a:t> the screen on his tablet.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smash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582360657"/>
              </p:ext>
            </p:extLst>
          </p:nvPr>
        </p:nvGraphicFramePr>
        <p:xfrm>
          <a:off x="52521" y="755544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wreck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forcefully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6D89AA8-AB55-A97D-BB65-C778A917BAB9}"/>
              </a:ext>
            </a:extLst>
          </p:cNvPr>
          <p:cNvPicPr>
            <a:picLocks noChangeAspect="1"/>
          </p:cNvPicPr>
          <p:nvPr/>
        </p:nvPicPr>
        <p:blipFill>
          <a:blip r:embed="rId3"/>
          <a:stretch>
            <a:fillRect/>
          </a:stretch>
        </p:blipFill>
        <p:spPr>
          <a:xfrm>
            <a:off x="8795945" y="303628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20727" y="1309202"/>
            <a:ext cx="217687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snore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0" y="4374061"/>
            <a:ext cx="688159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someone who is asleep snores, they make a loud noise each time they breathe.</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Davis </a:t>
            </a:r>
            <a:r>
              <a:rPr lang="en-GB" sz="4000" b="1" dirty="0">
                <a:latin typeface="Gill Sans MT" panose="020B0502020104020203" pitchFamily="34" charset="77"/>
              </a:rPr>
              <a:t>snored</a:t>
            </a:r>
            <a:r>
              <a:rPr lang="en-GB" sz="4000" dirty="0">
                <a:latin typeface="Gill Sans MT" panose="020B0502020104020203" pitchFamily="34" charset="77"/>
              </a:rPr>
              <a:t> when he slept.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snore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79938715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wheeze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snort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heavily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B574D96-9847-A7A2-90F4-FE352F2AA468}"/>
              </a:ext>
            </a:extLst>
          </p:cNvPr>
          <p:cNvPicPr>
            <a:picLocks noChangeAspect="1"/>
          </p:cNvPicPr>
          <p:nvPr/>
        </p:nvPicPr>
        <p:blipFill>
          <a:blip r:embed="rId3"/>
          <a:stretch>
            <a:fillRect/>
          </a:stretch>
        </p:blipFill>
        <p:spPr>
          <a:xfrm>
            <a:off x="8097606" y="281372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6247" y="1339979"/>
            <a:ext cx="224580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tunnel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3956363"/>
            <a:ext cx="655420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tunnel is a long passage which has been made under the ground, usually through a hill or under the sea.</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explored a model of a </a:t>
            </a:r>
            <a:r>
              <a:rPr lang="en-GB" b="1" dirty="0"/>
              <a:t>tunnel</a:t>
            </a:r>
            <a:r>
              <a:rPr lang="en-GB" dirty="0"/>
              <a:t> in geography.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tun-</a:t>
            </a:r>
            <a:r>
              <a:rPr lang="en-GB" dirty="0" err="1">
                <a:latin typeface="Gill Sans MT" panose="020B0502020104020203" pitchFamily="34" charset="77"/>
              </a:rPr>
              <a:t>nel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98215394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hole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funnel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shaft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3FB915E-E005-63EF-68B9-9A8AB4EA7F66}"/>
              </a:ext>
            </a:extLst>
          </p:cNvPr>
          <p:cNvPicPr>
            <a:picLocks noChangeAspect="1"/>
          </p:cNvPicPr>
          <p:nvPr/>
        </p:nvPicPr>
        <p:blipFill>
          <a:blip r:embed="rId4"/>
          <a:stretch>
            <a:fillRect/>
          </a:stretch>
        </p:blipFill>
        <p:spPr>
          <a:xfrm>
            <a:off x="8569627" y="269458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2824" y="1309202"/>
            <a:ext cx="207268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upset</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081028"/>
            <a:ext cx="7295169"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are upset, you are unhappy or disappointed because something unpleasant has happened to you.</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Emma felt </a:t>
            </a:r>
            <a:r>
              <a:rPr lang="en-GB" b="1" dirty="0"/>
              <a:t>upset</a:t>
            </a:r>
            <a:r>
              <a:rPr lang="en-GB" dirty="0"/>
              <a:t> when she misplaced her homework.</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up-set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10750058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hurt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troubled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joyful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501640C-4B68-A3A3-74A4-39CB9CA6B178}"/>
              </a:ext>
            </a:extLst>
          </p:cNvPr>
          <p:cNvPicPr>
            <a:picLocks noChangeAspect="1"/>
          </p:cNvPicPr>
          <p:nvPr/>
        </p:nvPicPr>
        <p:blipFill>
          <a:blip r:embed="rId4"/>
          <a:stretch>
            <a:fillRect/>
          </a:stretch>
        </p:blipFill>
        <p:spPr>
          <a:xfrm>
            <a:off x="8451283" y="2969579"/>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42938" y="1309202"/>
            <a:ext cx="153247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visit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5552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going to </a:t>
            </a:r>
            <a:r>
              <a:rPr lang="en-GB" b="1" dirty="0"/>
              <a:t>visit</a:t>
            </a:r>
            <a:r>
              <a:rPr lang="en-GB" dirty="0"/>
              <a:t> the science museum. </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(vis-it)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3386560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call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formally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760345" y="4290216"/>
            <a:ext cx="620100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visit someone, you go to see them and spend time with them.</a:t>
            </a:r>
          </a:p>
        </p:txBody>
      </p:sp>
      <p:pic>
        <p:nvPicPr>
          <p:cNvPr id="3" name="Picture 2">
            <a:extLst>
              <a:ext uri="{FF2B5EF4-FFF2-40B4-BE49-F238E27FC236}">
                <a16:creationId xmlns:a16="http://schemas.microsoft.com/office/drawing/2014/main" id="{1890514A-7AB1-158B-7109-2CF4E4FEE49C}"/>
              </a:ext>
            </a:extLst>
          </p:cNvPr>
          <p:cNvPicPr>
            <a:picLocks noChangeAspect="1"/>
          </p:cNvPicPr>
          <p:nvPr/>
        </p:nvPicPr>
        <p:blipFill>
          <a:blip r:embed="rId4"/>
          <a:stretch>
            <a:fillRect/>
          </a:stretch>
        </p:blipFill>
        <p:spPr>
          <a:xfrm>
            <a:off x="8483483" y="2761793"/>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34987</TotalTime>
  <Words>1305</Words>
  <Application>Microsoft Macintosh PowerPoint</Application>
  <PresentationFormat>Custom</PresentationFormat>
  <Paragraphs>346</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909</cp:revision>
  <dcterms:modified xsi:type="dcterms:W3CDTF">2024-11-26T11:37:04Z</dcterms:modified>
</cp:coreProperties>
</file>